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5" r:id="rId2"/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6" r:id="rId14"/>
    <p:sldId id="50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eme Moffat - HSBC" userId="07ba7cc2-34d8-4257-b2d7-464fe96ffce0" providerId="ADAL" clId="{469B1E33-DC56-4A1F-8E67-0F818393333D}"/>
    <pc:docChg chg="modSld">
      <pc:chgData name="Graeme Moffat - HSBC" userId="07ba7cc2-34d8-4257-b2d7-464fe96ffce0" providerId="ADAL" clId="{469B1E33-DC56-4A1F-8E67-0F818393333D}" dt="2021-11-23T12:48:07.728" v="1" actId="20577"/>
      <pc:docMkLst>
        <pc:docMk/>
      </pc:docMkLst>
      <pc:sldChg chg="modSp mod">
        <pc:chgData name="Graeme Moffat - HSBC" userId="07ba7cc2-34d8-4257-b2d7-464fe96ffce0" providerId="ADAL" clId="{469B1E33-DC56-4A1F-8E67-0F818393333D}" dt="2021-11-23T12:48:07.728" v="1" actId="20577"/>
        <pc:sldMkLst>
          <pc:docMk/>
          <pc:sldMk cId="2069908847" sldId="256"/>
        </pc:sldMkLst>
        <pc:spChg chg="mod">
          <ac:chgData name="Graeme Moffat - HSBC" userId="07ba7cc2-34d8-4257-b2d7-464fe96ffce0" providerId="ADAL" clId="{469B1E33-DC56-4A1F-8E67-0F818393333D}" dt="2021-11-23T12:48:07.728" v="1" actId="20577"/>
          <ac:spMkLst>
            <pc:docMk/>
            <pc:sldMk cId="2069908847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7ED8E-908B-3746-B499-C3E902051250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46502-4490-8649-A0E6-C27FCA8FE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538B-D1D1-4609-8807-92375ACB6EF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19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7538B-D1D1-4609-8807-92375ACB6EF8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41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956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251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611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991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990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592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11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26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62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901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444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F0E5-FD42-47DD-9DAA-C9D4CC5921ED}" type="datetimeFigureOut">
              <a:rPr lang="de-AT" smtClean="0"/>
              <a:t>23.11.2021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AE616-5769-4628-8E43-7F1CC43EBEED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473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hello@purplespace.org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://www.purplespac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rplespace.org/purple-light-up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of Niagra Falls lit purple"/>
          <p:cNvPicPr>
            <a:picLocks noChangeAspect="1"/>
          </p:cNvPicPr>
          <p:nvPr/>
        </p:nvPicPr>
        <p:blipFill>
          <a:blip r:embed="rId3"/>
          <a:srcRect l="23823" r="23823"/>
          <a:stretch>
            <a:fillRect/>
          </a:stretch>
        </p:blipFill>
        <p:spPr>
          <a:xfrm>
            <a:off x="6866164" y="-5899"/>
            <a:ext cx="5325836" cy="5451233"/>
          </a:xfrm>
          <a:prstGeom prst="rect">
            <a:avLst/>
          </a:prstGeom>
        </p:spPr>
      </p:pic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-1901009" y="118253"/>
            <a:ext cx="13986523" cy="9120093"/>
          </a:xfrm>
          <a:prstGeom prst="rect">
            <a:avLst/>
          </a:prstGeom>
          <a:solidFill>
            <a:srgbClr val="F8FBF8"/>
          </a:solidFill>
        </p:spPr>
      </p:sp>
      <p:pic>
        <p:nvPicPr>
          <p:cNvPr id="8" name="Picture 8" descr="PLU logo 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24488" y="4869160"/>
            <a:ext cx="2114041" cy="21140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2E9CB-32D7-437E-A704-2C7C269425BB}"/>
              </a:ext>
            </a:extLst>
          </p:cNvPr>
          <p:cNvSpPr txBox="1"/>
          <p:nvPr/>
        </p:nvSpPr>
        <p:spPr>
          <a:xfrm>
            <a:off x="101887" y="7935"/>
            <a:ext cx="7192275" cy="6842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#PurpleLightUp</a:t>
            </a:r>
            <a:r>
              <a:rPr lang="en-GB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 a game-changing global movement </a:t>
            </a: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led by</a:t>
            </a: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PurpleSpace. </a:t>
            </a: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 is designed to celebrate the economic contribution of employees with disabilities</a:t>
            </a: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and is a </a:t>
            </a: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mark of respect to the UN International Day of Persons with Disabilities every 3</a:t>
            </a:r>
            <a:r>
              <a:rPr lang="en-GB" sz="2400" baseline="30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rd</a:t>
            </a: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December.</a:t>
            </a:r>
          </a:p>
          <a:p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#PurpleLightUp</a:t>
            </a:r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enables disability Employee Resource Groups / networks and their employers to accelerate culture change around the world.</a:t>
            </a:r>
          </a:p>
          <a:p>
            <a:endParaRPr lang="en-GB" sz="24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Organisations that participate in </a:t>
            </a:r>
            <a:r>
              <a:rPr lang="en-GB" sz="2400" b="1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#PurpleLightUp</a:t>
            </a:r>
            <a:r>
              <a:rPr lang="en-GB" sz="2400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are </a:t>
            </a: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signalling one, or more, of the following: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Their disability Employee Resource Group/Network matters to them and they value their leadership, challenge and innovation.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ea typeface="Calibri" panose="020F0502020204030204" pitchFamily="34" charset="0"/>
              </a:rPr>
              <a:t>They are an ally to people with disabilities.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Disability is on their board agenda.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2A1908-F317-4F5A-BE25-31234EDA9A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-856005"/>
            <a:ext cx="10972800" cy="85010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Introduction  to PLU</a:t>
            </a:r>
          </a:p>
        </p:txBody>
      </p:sp>
      <p:pic>
        <p:nvPicPr>
          <p:cNvPr id="7" name="Picture 6" descr="PurpleSpace logo ">
            <a:extLst>
              <a:ext uri="{FF2B5EF4-FFF2-40B4-BE49-F238E27FC236}">
                <a16:creationId xmlns:a16="http://schemas.microsoft.com/office/drawing/2014/main" id="{F590FBA1-F60C-453B-8CD2-37FC0180E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56" y="5926180"/>
            <a:ext cx="1743432" cy="8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7030A0"/>
                </a:solidFill>
              </a:rPr>
              <a:t>	Federal Ministry of National Defence 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75" y="1825625"/>
            <a:ext cx="6519049" cy="4351338"/>
          </a:xfrm>
        </p:spPr>
      </p:pic>
    </p:spTree>
    <p:extLst>
      <p:ext uri="{BB962C8B-B14F-4D97-AF65-F5344CB8AC3E}">
        <p14:creationId xmlns:p14="http://schemas.microsoft.com/office/powerpoint/2010/main" val="237181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5831"/>
            <a:ext cx="10515600" cy="1445745"/>
          </a:xfrm>
        </p:spPr>
        <p:txBody>
          <a:bodyPr>
            <a:noAutofit/>
          </a:bodyPr>
          <a:lstStyle/>
          <a:p>
            <a:r>
              <a:rPr lang="de-AT" sz="3600" b="1" dirty="0" err="1">
                <a:solidFill>
                  <a:srgbClr val="7030A0"/>
                </a:solidFill>
              </a:rPr>
              <a:t>We</a:t>
            </a:r>
            <a:r>
              <a:rPr lang="de-AT" sz="3600" b="1" dirty="0">
                <a:solidFill>
                  <a:srgbClr val="7030A0"/>
                </a:solidFill>
              </a:rPr>
              <a:t> also </a:t>
            </a:r>
            <a:r>
              <a:rPr lang="de-AT" sz="3600" b="1" dirty="0" err="1">
                <a:solidFill>
                  <a:srgbClr val="7030A0"/>
                </a:solidFill>
              </a:rPr>
              <a:t>partner</a:t>
            </a:r>
            <a:r>
              <a:rPr lang="de-AT" sz="3600" b="1" dirty="0">
                <a:solidFill>
                  <a:srgbClr val="7030A0"/>
                </a:solidFill>
              </a:rPr>
              <a:t> </a:t>
            </a:r>
            <a:r>
              <a:rPr lang="de-AT" sz="3600" b="1" dirty="0" err="1">
                <a:solidFill>
                  <a:srgbClr val="7030A0"/>
                </a:solidFill>
              </a:rPr>
              <a:t>with</a:t>
            </a:r>
            <a:r>
              <a:rPr lang="de-AT" sz="3600" b="1" dirty="0">
                <a:solidFill>
                  <a:srgbClr val="7030A0"/>
                </a:solidFill>
              </a:rPr>
              <a:t> the Zero Project of the Essl </a:t>
            </a:r>
            <a:r>
              <a:rPr lang="de-AT" sz="3600" b="1" dirty="0" err="1">
                <a:solidFill>
                  <a:srgbClr val="7030A0"/>
                </a:solidFill>
              </a:rPr>
              <a:t>Foundation</a:t>
            </a:r>
            <a:r>
              <a:rPr lang="de-AT" sz="3600" b="1" dirty="0">
                <a:solidFill>
                  <a:srgbClr val="7030A0"/>
                </a:solidFill>
              </a:rPr>
              <a:t>…Martin Essl </a:t>
            </a:r>
            <a:r>
              <a:rPr lang="de-AT" sz="3600" b="1" dirty="0" err="1">
                <a:solidFill>
                  <a:srgbClr val="7030A0"/>
                </a:solidFill>
              </a:rPr>
              <a:t>is</a:t>
            </a:r>
            <a:r>
              <a:rPr lang="de-AT" sz="3600" b="1" dirty="0">
                <a:solidFill>
                  <a:srgbClr val="7030A0"/>
                </a:solidFill>
              </a:rPr>
              <a:t> </a:t>
            </a:r>
            <a:r>
              <a:rPr lang="de-AT" sz="3600" b="1" dirty="0" err="1">
                <a:solidFill>
                  <a:srgbClr val="7030A0"/>
                </a:solidFill>
              </a:rPr>
              <a:t>himself</a:t>
            </a:r>
            <a:r>
              <a:rPr lang="de-AT" sz="3600" b="1" dirty="0">
                <a:solidFill>
                  <a:srgbClr val="7030A0"/>
                </a:solidFill>
              </a:rPr>
              <a:t> an </a:t>
            </a:r>
            <a:r>
              <a:rPr lang="de-AT" sz="3600" b="1" dirty="0" err="1">
                <a:solidFill>
                  <a:srgbClr val="7030A0"/>
                </a:solidFill>
              </a:rPr>
              <a:t>enthusiastic</a:t>
            </a:r>
            <a:r>
              <a:rPr lang="de-AT" sz="3600" b="1" dirty="0">
                <a:solidFill>
                  <a:srgbClr val="7030A0"/>
                </a:solidFill>
              </a:rPr>
              <a:t> </a:t>
            </a:r>
            <a:r>
              <a:rPr lang="de-AT" sz="3600" b="1" dirty="0" err="1">
                <a:solidFill>
                  <a:srgbClr val="7030A0"/>
                </a:solidFill>
              </a:rPr>
              <a:t>supporter</a:t>
            </a:r>
            <a:r>
              <a:rPr lang="de-AT" sz="3600" b="1" dirty="0">
                <a:solidFill>
                  <a:srgbClr val="7030A0"/>
                </a:solidFill>
              </a:rPr>
              <a:t>  </a:t>
            </a:r>
            <a:r>
              <a:rPr lang="de-AT" sz="3600" b="1" dirty="0" err="1">
                <a:solidFill>
                  <a:srgbClr val="7030A0"/>
                </a:solidFill>
              </a:rPr>
              <a:t>of</a:t>
            </a:r>
            <a:r>
              <a:rPr lang="de-AT" sz="3600" b="1" dirty="0">
                <a:solidFill>
                  <a:srgbClr val="7030A0"/>
                </a:solidFill>
              </a:rPr>
              <a:t> the #PurpleLightUp </a:t>
            </a:r>
            <a:r>
              <a:rPr lang="de-AT" sz="3600" b="1" dirty="0" err="1">
                <a:solidFill>
                  <a:srgbClr val="7030A0"/>
                </a:solidFill>
              </a:rPr>
              <a:t>movement</a:t>
            </a:r>
            <a:r>
              <a:rPr lang="de-AT" sz="3600" b="1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7" y="1792941"/>
            <a:ext cx="5735169" cy="382344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5412255"/>
            <a:ext cx="10515600" cy="144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/>
              <a:t>Martin </a:t>
            </a:r>
            <a:r>
              <a:rPr lang="de-AT" sz="4000" dirty="0" err="1"/>
              <a:t>Essel</a:t>
            </a:r>
            <a:r>
              <a:rPr lang="de-AT" sz="4000" dirty="0"/>
              <a:t> (Zero Project) and Wolfgang Sobotka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37882-293A-2F43-BCA0-CAE20634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461" y="1088091"/>
            <a:ext cx="1435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9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C05DB-3D9C-2046-B097-531945DA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7030A0"/>
                </a:solidFill>
              </a:rPr>
              <a:t>The impact of our participation in #PurpleLightUp  </a:t>
            </a:r>
            <a:endParaRPr lang="de-DE" b="1" dirty="0">
              <a:solidFill>
                <a:srgbClr val="7030A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1B12BC-C445-6743-87FA-88C704DF1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We see greater interest across the organisation in learning more about disability</a:t>
            </a:r>
          </a:p>
          <a:p>
            <a:r>
              <a:rPr lang="en-GB" dirty="0"/>
              <a:t>We are investing in barrier-free infrastructure for employees and visitors</a:t>
            </a:r>
          </a:p>
          <a:p>
            <a:r>
              <a:rPr lang="en-GB" dirty="0"/>
              <a:t>As an employer we have consulted on the need for greater accessibility and are building our strategy to become a truly inclusive workplace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223" y="365125"/>
            <a:ext cx="1863578" cy="12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9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7030A0"/>
                </a:solidFill>
              </a:rPr>
              <a:t>Our plans </a:t>
            </a:r>
            <a:r>
              <a:rPr lang="de-AT" b="1" dirty="0" err="1">
                <a:solidFill>
                  <a:srgbClr val="7030A0"/>
                </a:solidFill>
              </a:rPr>
              <a:t>for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the</a:t>
            </a:r>
            <a:r>
              <a:rPr lang="de-AT" b="1" dirty="0">
                <a:solidFill>
                  <a:srgbClr val="7030A0"/>
                </a:solidFill>
              </a:rPr>
              <a:t> future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Events on </a:t>
            </a:r>
            <a:r>
              <a:rPr lang="de-AT" dirty="0" err="1"/>
              <a:t>disability</a:t>
            </a:r>
            <a:r>
              <a:rPr lang="de-AT" dirty="0"/>
              <a:t> </a:t>
            </a:r>
            <a:r>
              <a:rPr lang="de-AT" dirty="0" err="1"/>
              <a:t>equality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inclusion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parliamentarians</a:t>
            </a:r>
            <a:r>
              <a:rPr lang="de-AT" dirty="0"/>
              <a:t> and </a:t>
            </a:r>
            <a:r>
              <a:rPr lang="de-AT" dirty="0" err="1"/>
              <a:t>stakeholders</a:t>
            </a:r>
            <a:endParaRPr lang="de-AT" dirty="0"/>
          </a:p>
          <a:p>
            <a:r>
              <a:rPr lang="de-AT" dirty="0"/>
              <a:t>Company and </a:t>
            </a:r>
            <a:r>
              <a:rPr lang="de-AT" dirty="0" err="1"/>
              <a:t>government</a:t>
            </a:r>
            <a:r>
              <a:rPr lang="de-AT" dirty="0"/>
              <a:t> </a:t>
            </a:r>
            <a:r>
              <a:rPr lang="de-AT" dirty="0" err="1"/>
              <a:t>visits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focus</a:t>
            </a:r>
            <a:r>
              <a:rPr lang="de-AT" dirty="0"/>
              <a:t> on </a:t>
            </a:r>
            <a:r>
              <a:rPr lang="de-AT" dirty="0" err="1"/>
              <a:t>inclusion</a:t>
            </a:r>
            <a:endParaRPr lang="de-AT" dirty="0"/>
          </a:p>
          <a:p>
            <a:r>
              <a:rPr lang="de-AT" dirty="0" err="1"/>
              <a:t>We</a:t>
            </a:r>
            <a:r>
              <a:rPr lang="de-AT" dirty="0"/>
              <a:t> plan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ensure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15%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traineeships</a:t>
            </a:r>
            <a:r>
              <a:rPr lang="de-AT" dirty="0"/>
              <a:t> </a:t>
            </a:r>
            <a:r>
              <a:rPr lang="de-AT" dirty="0" err="1"/>
              <a:t>go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persons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disabilties</a:t>
            </a:r>
            <a:r>
              <a:rPr lang="de-AT" dirty="0"/>
              <a:t>  </a:t>
            </a:r>
          </a:p>
          <a:p>
            <a:r>
              <a:rPr lang="de-AT" dirty="0" err="1"/>
              <a:t>October</a:t>
            </a:r>
            <a:r>
              <a:rPr lang="de-AT" dirty="0"/>
              <a:t> 2022: Will </a:t>
            </a:r>
            <a:r>
              <a:rPr lang="de-AT" dirty="0" err="1"/>
              <a:t>see</a:t>
            </a:r>
            <a:r>
              <a:rPr lang="de-AT" dirty="0"/>
              <a:t> </a:t>
            </a:r>
            <a:r>
              <a:rPr lang="de-AT" dirty="0" err="1"/>
              <a:t>completion</a:t>
            </a:r>
            <a:r>
              <a:rPr lang="de-AT" dirty="0"/>
              <a:t> of the </a:t>
            </a:r>
            <a:r>
              <a:rPr lang="de-AT" dirty="0" err="1"/>
              <a:t>renovated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 </a:t>
            </a:r>
            <a:r>
              <a:rPr lang="de-AT" dirty="0" err="1"/>
              <a:t>barrier-free</a:t>
            </a:r>
            <a:r>
              <a:rPr lang="de-AT" dirty="0"/>
              <a:t> </a:t>
            </a:r>
            <a:r>
              <a:rPr lang="de-AT" dirty="0" err="1"/>
              <a:t>Parliament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its</a:t>
            </a:r>
            <a:r>
              <a:rPr lang="de-AT" dirty="0"/>
              <a:t> multi-</a:t>
            </a:r>
            <a:r>
              <a:rPr lang="de-AT" dirty="0" err="1"/>
              <a:t>sensory</a:t>
            </a:r>
            <a:r>
              <a:rPr lang="de-AT" b="1" dirty="0"/>
              <a:t> </a:t>
            </a:r>
            <a:r>
              <a:rPr lang="de-AT" dirty="0" err="1"/>
              <a:t>visitor</a:t>
            </a:r>
            <a:r>
              <a:rPr lang="de-AT" dirty="0"/>
              <a:t> </a:t>
            </a:r>
            <a:r>
              <a:rPr lang="de-AT" dirty="0" err="1"/>
              <a:t>centre</a:t>
            </a:r>
            <a:endParaRPr lang="de-AT" dirty="0"/>
          </a:p>
          <a:p>
            <a:r>
              <a:rPr lang="de-AT" dirty="0" err="1"/>
              <a:t>December</a:t>
            </a:r>
            <a:r>
              <a:rPr lang="de-AT" dirty="0"/>
              <a:t> 3,  2021 </a:t>
            </a:r>
            <a:r>
              <a:rPr lang="de-AT" dirty="0" err="1"/>
              <a:t>we</a:t>
            </a:r>
            <a:r>
              <a:rPr lang="de-AT" dirty="0"/>
              <a:t> will </a:t>
            </a:r>
            <a:r>
              <a:rPr lang="de-AT" dirty="0" err="1"/>
              <a:t>again</a:t>
            </a:r>
            <a:r>
              <a:rPr lang="de-AT" dirty="0"/>
              <a:t> </a:t>
            </a:r>
            <a:r>
              <a:rPr lang="de-AT" dirty="0">
                <a:solidFill>
                  <a:srgbClr val="7030A0"/>
                </a:solidFill>
              </a:rPr>
              <a:t>GO PURPLE!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365125"/>
            <a:ext cx="1609725" cy="10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2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urpleSpace Slide Background (Purple)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270" y="4956865"/>
            <a:ext cx="11493460" cy="168196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9866" y="2468526"/>
            <a:ext cx="10767928" cy="2061378"/>
          </a:xfrm>
        </p:spPr>
        <p:txBody>
          <a:bodyPr>
            <a:noAutofit/>
          </a:bodyPr>
          <a:lstStyle/>
          <a:p>
            <a:br>
              <a:rPr lang="en-GB" sz="4400" b="0" spc="-150" dirty="0">
                <a:solidFill>
                  <a:srgbClr val="82368C"/>
                </a:solidFill>
                <a:latin typeface="+mn-lt"/>
                <a:ea typeface="DINPro-Medium" charset="0"/>
                <a:cs typeface="DINPro-Medium" charset="0"/>
              </a:rPr>
            </a:br>
            <a:br>
              <a:rPr lang="en-GB" sz="3000" b="0" spc="-150" dirty="0">
                <a:solidFill>
                  <a:srgbClr val="82368C"/>
                </a:solidFill>
                <a:latin typeface="+mn-lt"/>
                <a:ea typeface="DINPro-Medium" charset="0"/>
                <a:cs typeface="DINPro-Medium" charset="0"/>
              </a:rPr>
            </a:br>
            <a:endParaRPr lang="en-GB" sz="3000" b="0" spc="-150" dirty="0">
              <a:solidFill>
                <a:srgbClr val="82368C"/>
              </a:solidFill>
              <a:latin typeface="+mn-lt"/>
              <a:ea typeface="DINPro-Medium" charset="0"/>
              <a:cs typeface="DINPro-Medium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35188" y="4665223"/>
            <a:ext cx="7772400" cy="938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endParaRPr lang="en-GB" sz="4000" dirty="0"/>
          </a:p>
        </p:txBody>
      </p:sp>
      <p:sp>
        <p:nvSpPr>
          <p:cNvPr id="10" name="Subtitle 13"/>
          <p:cNvSpPr txBox="1">
            <a:spLocks/>
          </p:cNvSpPr>
          <p:nvPr/>
        </p:nvSpPr>
        <p:spPr>
          <a:xfrm>
            <a:off x="2135188" y="5385302"/>
            <a:ext cx="6400800" cy="78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489448"/>
            <a:ext cx="1743432" cy="83016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EB00021-52AC-4F4D-926C-462B732E42FA}"/>
              </a:ext>
            </a:extLst>
          </p:cNvPr>
          <p:cNvSpPr txBox="1">
            <a:spLocks/>
          </p:cNvSpPr>
          <p:nvPr/>
        </p:nvSpPr>
        <p:spPr>
          <a:xfrm>
            <a:off x="819866" y="5739077"/>
            <a:ext cx="8510252" cy="623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GB" sz="2400" b="0" spc="-150" dirty="0">
                <a:solidFill>
                  <a:schemeClr val="bg1"/>
                </a:solidFill>
                <a:latin typeface="+mn-lt"/>
                <a:ea typeface="DINPro-MediumItalic" charset="0"/>
                <a:cs typeface="DINPro-MediumItalic" charset="0"/>
              </a:rPr>
              <a:t>Building disability confidence from the inside out</a:t>
            </a:r>
          </a:p>
        </p:txBody>
      </p:sp>
      <p:pic>
        <p:nvPicPr>
          <p:cNvPr id="11" name="Picture 8" descr="PLU logo ">
            <a:extLst>
              <a:ext uri="{FF2B5EF4-FFF2-40B4-BE49-F238E27FC236}">
                <a16:creationId xmlns:a16="http://schemas.microsoft.com/office/drawing/2014/main" id="{35CE81AE-DB10-674A-9148-7448821D1A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93547" y="219166"/>
            <a:ext cx="2114041" cy="21140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0C8DCC-4A29-A046-8E3A-DCA5A179FE72}"/>
              </a:ext>
            </a:extLst>
          </p:cNvPr>
          <p:cNvSpPr txBox="1"/>
          <p:nvPr/>
        </p:nvSpPr>
        <p:spPr>
          <a:xfrm>
            <a:off x="392128" y="977900"/>
            <a:ext cx="7837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#PurpleLightUp: 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https://www.purplespace.org/purple-light-up</a:t>
            </a:r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PurpleSpace website: 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www.purplespace.org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Email: 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hello@purplespace.org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Twitter: 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@</a:t>
            </a:r>
            <a:r>
              <a:rPr lang="en-GB" dirty="0" err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mypurplespace</a:t>
            </a:r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LinkedIn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linkedin.com/company/</a:t>
            </a:r>
            <a:r>
              <a:rPr lang="en-GB" dirty="0" err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purplespace</a:t>
            </a:r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Facebook</a:t>
            </a:r>
            <a:r>
              <a:rPr lang="en-GB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facebook.com/</a:t>
            </a:r>
            <a:r>
              <a:rPr lang="en-GB" dirty="0" err="1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mypurplespace</a:t>
            </a:r>
            <a:endParaRPr lang="en-GB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3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>
                <a:solidFill>
                  <a:srgbClr val="7030A0"/>
                </a:solidFill>
              </a:rPr>
              <a:t>Parliament of Austria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AT" sz="5600" dirty="0"/>
              <a:t>      Austria </a:t>
            </a:r>
            <a:r>
              <a:rPr lang="de-AT" sz="5600" dirty="0" err="1"/>
              <a:t>is</a:t>
            </a:r>
            <a:r>
              <a:rPr lang="de-AT" sz="5600" dirty="0"/>
              <a:t> a federal parliamentary </a:t>
            </a:r>
            <a:r>
              <a:rPr lang="de-AT" sz="5600" dirty="0" err="1"/>
              <a:t>republic</a:t>
            </a:r>
            <a:endParaRPr lang="de-AT" sz="5600" dirty="0"/>
          </a:p>
          <a:p>
            <a:r>
              <a:rPr lang="de-AT" sz="5600" dirty="0"/>
              <a:t>The </a:t>
            </a:r>
            <a:r>
              <a:rPr lang="de-AT" sz="5600" dirty="0" err="1"/>
              <a:t>Parliament</a:t>
            </a:r>
            <a:r>
              <a:rPr lang="de-AT" sz="5600" dirty="0"/>
              <a:t> </a:t>
            </a:r>
          </a:p>
          <a:p>
            <a:r>
              <a:rPr lang="de-AT" sz="5600" dirty="0"/>
              <a:t>consists of the  </a:t>
            </a:r>
          </a:p>
          <a:p>
            <a:r>
              <a:rPr lang="de-AT" sz="5600" dirty="0"/>
              <a:t>National  &amp; the Federal </a:t>
            </a:r>
            <a:r>
              <a:rPr lang="de-AT" sz="5600" dirty="0" err="1"/>
              <a:t>Councils</a:t>
            </a:r>
            <a:r>
              <a:rPr lang="de-AT" sz="5600" dirty="0"/>
              <a:t>, </a:t>
            </a:r>
          </a:p>
          <a:p>
            <a:r>
              <a:rPr lang="de-AT" sz="5600" dirty="0"/>
              <a:t>which </a:t>
            </a:r>
            <a:r>
              <a:rPr lang="de-AT" sz="5600" dirty="0" err="1"/>
              <a:t>meet</a:t>
            </a:r>
            <a:r>
              <a:rPr lang="de-AT" sz="5600" dirty="0"/>
              <a:t> in the Austrian Parlament Building </a:t>
            </a:r>
          </a:p>
          <a:p>
            <a:r>
              <a:rPr lang="de-AT" sz="5600" dirty="0"/>
              <a:t>in Vienna. 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en-GB" sz="8000" b="1" dirty="0">
                <a:solidFill>
                  <a:srgbClr val="7030A0"/>
                </a:solidFill>
              </a:rPr>
              <a:t># PurpleLightUp Storyboard 2021</a:t>
            </a:r>
            <a:endParaRPr lang="en-GB" sz="8000" dirty="0">
              <a:solidFill>
                <a:srgbClr val="7030A0"/>
              </a:solidFill>
            </a:endParaRP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1FEEA-5C93-074D-85A7-AD63DC90A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26" y="591825"/>
            <a:ext cx="2799892" cy="18432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75" y="507681"/>
            <a:ext cx="2560151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0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E3F11-F68A-5742-A277-D7DA2E54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>
                <a:solidFill>
                  <a:srgbClr val="7030A0"/>
                </a:solidFill>
              </a:rPr>
              <a:t>We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participate</a:t>
            </a:r>
            <a:r>
              <a:rPr lang="de-AT" b="1" dirty="0">
                <a:solidFill>
                  <a:srgbClr val="7030A0"/>
                </a:solidFill>
              </a:rPr>
              <a:t> because</a:t>
            </a:r>
            <a:endParaRPr lang="de-DE" b="1" dirty="0">
              <a:solidFill>
                <a:srgbClr val="7030A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9C7B8E-F6F2-4242-A945-BC545F41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#</a:t>
            </a:r>
            <a:r>
              <a:rPr lang="de-DE" dirty="0" err="1"/>
              <a:t>PurpleLightUp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raise</a:t>
            </a:r>
            <a:r>
              <a:rPr lang="de-AT" dirty="0"/>
              <a:t> </a:t>
            </a:r>
            <a:r>
              <a:rPr lang="de-AT" dirty="0" err="1"/>
              <a:t>awareness</a:t>
            </a:r>
            <a:r>
              <a:rPr lang="de-AT" dirty="0"/>
              <a:t> of our </a:t>
            </a:r>
            <a:r>
              <a:rPr lang="de-AT" dirty="0" err="1"/>
              <a:t>commitment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disability</a:t>
            </a:r>
            <a:r>
              <a:rPr lang="de-AT" dirty="0"/>
              <a:t> </a:t>
            </a:r>
            <a:r>
              <a:rPr lang="de-AT" dirty="0" err="1"/>
              <a:t>equality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inclusion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an </a:t>
            </a:r>
            <a:r>
              <a:rPr lang="de-AT" dirty="0" err="1"/>
              <a:t>employer</a:t>
            </a:r>
            <a:r>
              <a:rPr lang="de-AT" dirty="0"/>
              <a:t> and </a:t>
            </a:r>
            <a:r>
              <a:rPr lang="de-AT" dirty="0" err="1"/>
              <a:t>as</a:t>
            </a:r>
            <a:r>
              <a:rPr lang="de-AT" dirty="0"/>
              <a:t> the </a:t>
            </a:r>
            <a:r>
              <a:rPr lang="de-AT" dirty="0" err="1"/>
              <a:t>heart</a:t>
            </a:r>
            <a:r>
              <a:rPr lang="de-AT" dirty="0"/>
              <a:t> of </a:t>
            </a:r>
            <a:r>
              <a:rPr lang="de-AT" dirty="0" err="1"/>
              <a:t>democracy</a:t>
            </a:r>
            <a:r>
              <a:rPr lang="de-AT" dirty="0"/>
              <a:t> in Austria. </a:t>
            </a:r>
          </a:p>
          <a:p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want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inform</a:t>
            </a:r>
            <a:r>
              <a:rPr lang="de-AT" dirty="0"/>
              <a:t> Austrian </a:t>
            </a:r>
            <a:r>
              <a:rPr lang="de-AT" dirty="0" err="1"/>
              <a:t>citizens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back </a:t>
            </a:r>
            <a:r>
              <a:rPr lang="de-AT" dirty="0" err="1"/>
              <a:t>equal</a:t>
            </a:r>
            <a:r>
              <a:rPr lang="de-AT" dirty="0"/>
              <a:t> </a:t>
            </a:r>
            <a:r>
              <a:rPr lang="de-AT" dirty="0" err="1"/>
              <a:t>rights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disabled</a:t>
            </a:r>
            <a:r>
              <a:rPr lang="de-AT" dirty="0"/>
              <a:t> </a:t>
            </a:r>
            <a:r>
              <a:rPr lang="de-AT" dirty="0" err="1"/>
              <a:t>people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70" y="3609975"/>
            <a:ext cx="5572260" cy="30908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87" y="365125"/>
            <a:ext cx="1894314" cy="12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5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solidFill>
                  <a:srgbClr val="7030A0"/>
                </a:solidFill>
              </a:rPr>
              <a:t>We participate because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The Austrian Parliament, </a:t>
            </a:r>
            <a:r>
              <a:rPr lang="de-AT" dirty="0" err="1"/>
              <a:t>as</a:t>
            </a:r>
            <a:r>
              <a:rPr lang="de-AT" dirty="0"/>
              <a:t> the </a:t>
            </a:r>
            <a:r>
              <a:rPr lang="de-AT" dirty="0" err="1"/>
              <a:t>heart</a:t>
            </a:r>
            <a:r>
              <a:rPr lang="de-AT" dirty="0"/>
              <a:t> of </a:t>
            </a:r>
            <a:r>
              <a:rPr lang="de-AT" dirty="0" err="1"/>
              <a:t>democracy</a:t>
            </a:r>
            <a:r>
              <a:rPr lang="de-AT" dirty="0"/>
              <a:t> in Austria,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focused</a:t>
            </a:r>
            <a:r>
              <a:rPr lang="de-AT" dirty="0"/>
              <a:t> on </a:t>
            </a:r>
            <a:r>
              <a:rPr lang="de-AT" dirty="0" err="1"/>
              <a:t>inclusion</a:t>
            </a:r>
            <a:r>
              <a:rPr lang="de-AT" dirty="0"/>
              <a:t> , </a:t>
            </a:r>
            <a:r>
              <a:rPr lang="de-AT" dirty="0" err="1"/>
              <a:t>particularly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enables </a:t>
            </a:r>
            <a:r>
              <a:rPr lang="de-AT" dirty="0" err="1"/>
              <a:t>participation</a:t>
            </a:r>
            <a:r>
              <a:rPr lang="de-AT" dirty="0"/>
              <a:t> in </a:t>
            </a:r>
            <a:r>
              <a:rPr lang="de-AT" dirty="0" err="1"/>
              <a:t>our</a:t>
            </a:r>
            <a:r>
              <a:rPr lang="de-AT" dirty="0"/>
              <a:t> democratic processes.</a:t>
            </a:r>
          </a:p>
          <a:p>
            <a:r>
              <a:rPr lang="de-AT" dirty="0" err="1"/>
              <a:t>Since</a:t>
            </a:r>
            <a:r>
              <a:rPr lang="de-AT" dirty="0"/>
              <a:t> Wolfgang Sobotka </a:t>
            </a:r>
            <a:r>
              <a:rPr lang="de-AT" dirty="0" err="1"/>
              <a:t>became</a:t>
            </a:r>
            <a:r>
              <a:rPr lang="de-AT" dirty="0"/>
              <a:t> President of the National Council in December 2017, the </a:t>
            </a:r>
            <a:r>
              <a:rPr lang="de-AT" dirty="0" err="1"/>
              <a:t>parliament</a:t>
            </a:r>
            <a:r>
              <a:rPr lang="de-AT" dirty="0"/>
              <a:t> </a:t>
            </a:r>
            <a:r>
              <a:rPr lang="de-AT" dirty="0" err="1"/>
              <a:t>has</a:t>
            </a:r>
            <a:r>
              <a:rPr lang="de-AT" dirty="0"/>
              <a:t> </a:t>
            </a:r>
            <a:r>
              <a:rPr lang="de-AT" dirty="0" err="1"/>
              <a:t>sought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raise</a:t>
            </a:r>
            <a:r>
              <a:rPr lang="de-AT" dirty="0"/>
              <a:t> the </a:t>
            </a:r>
            <a:r>
              <a:rPr lang="de-AT" dirty="0" err="1"/>
              <a:t>profile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important</a:t>
            </a:r>
            <a:r>
              <a:rPr lang="de-AT" dirty="0"/>
              <a:t> </a:t>
            </a:r>
            <a:r>
              <a:rPr lang="de-AT" dirty="0" err="1"/>
              <a:t>topic</a:t>
            </a:r>
            <a:r>
              <a:rPr lang="de-AT" dirty="0"/>
              <a:t> in Austria.</a:t>
            </a:r>
          </a:p>
          <a:p>
            <a:r>
              <a:rPr lang="de-AT" dirty="0" err="1"/>
              <a:t>Parliament</a:t>
            </a:r>
            <a:r>
              <a:rPr lang="de-AT" dirty="0"/>
              <a:t> </a:t>
            </a:r>
            <a:r>
              <a:rPr lang="de-AT" dirty="0" err="1"/>
              <a:t>supports</a:t>
            </a:r>
            <a:r>
              <a:rPr lang="de-AT" dirty="0"/>
              <a:t> </a:t>
            </a:r>
            <a:r>
              <a:rPr lang="de-AT" dirty="0" err="1"/>
              <a:t>several</a:t>
            </a:r>
            <a:r>
              <a:rPr lang="de-AT" dirty="0"/>
              <a:t> initiatives, </a:t>
            </a:r>
            <a:r>
              <a:rPr lang="de-AT" dirty="0" err="1"/>
              <a:t>organizes</a:t>
            </a:r>
            <a:r>
              <a:rPr lang="de-AT" dirty="0"/>
              <a:t> </a:t>
            </a:r>
            <a:r>
              <a:rPr lang="de-AT" dirty="0" err="1"/>
              <a:t>events</a:t>
            </a:r>
            <a:r>
              <a:rPr lang="de-AT" dirty="0"/>
              <a:t>, </a:t>
            </a:r>
            <a:r>
              <a:rPr lang="de-AT" dirty="0" err="1"/>
              <a:t>promotes</a:t>
            </a:r>
            <a:r>
              <a:rPr lang="de-AT" dirty="0"/>
              <a:t> </a:t>
            </a:r>
            <a:r>
              <a:rPr lang="de-AT" dirty="0" err="1"/>
              <a:t>networking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an inclusive </a:t>
            </a:r>
            <a:r>
              <a:rPr lang="de-AT" dirty="0" err="1"/>
              <a:t>society</a:t>
            </a:r>
            <a:r>
              <a:rPr lang="de-AT" dirty="0"/>
              <a:t> and will </a:t>
            </a:r>
            <a:r>
              <a:rPr lang="de-AT" dirty="0" err="1"/>
              <a:t>exceed</a:t>
            </a:r>
            <a:r>
              <a:rPr lang="de-AT" dirty="0"/>
              <a:t> </a:t>
            </a:r>
            <a:r>
              <a:rPr lang="de-AT" dirty="0" err="1"/>
              <a:t>regulatory</a:t>
            </a:r>
            <a:r>
              <a:rPr lang="de-AT" dirty="0"/>
              <a:t> </a:t>
            </a:r>
            <a:r>
              <a:rPr lang="de-AT" dirty="0" err="1"/>
              <a:t>requirements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renovate</a:t>
            </a:r>
            <a:r>
              <a:rPr lang="de-AT" dirty="0"/>
              <a:t> the </a:t>
            </a:r>
            <a:r>
              <a:rPr lang="de-AT" dirty="0" err="1"/>
              <a:t>parliament</a:t>
            </a:r>
            <a:r>
              <a:rPr lang="de-AT" dirty="0"/>
              <a:t> </a:t>
            </a:r>
            <a:r>
              <a:rPr lang="de-AT" dirty="0" err="1"/>
              <a:t>buildings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employees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visitors</a:t>
            </a:r>
            <a:r>
              <a:rPr lang="de-AT" dirty="0"/>
              <a:t>, </a:t>
            </a:r>
            <a:r>
              <a:rPr lang="de-AT" dirty="0" err="1"/>
              <a:t>from</a:t>
            </a:r>
            <a:r>
              <a:rPr lang="de-AT" dirty="0"/>
              <a:t> 2022. 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07" y="365125"/>
            <a:ext cx="2049593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9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200" b="1" dirty="0">
                <a:solidFill>
                  <a:srgbClr val="7030A0"/>
                </a:solidFill>
              </a:rPr>
              <a:t>Former President of the Federal Council Mr. Bader &amp; </a:t>
            </a:r>
            <a:r>
              <a:rPr lang="de-AT" sz="3200" b="1" dirty="0" err="1">
                <a:solidFill>
                  <a:srgbClr val="7030A0"/>
                </a:solidFill>
              </a:rPr>
              <a:t>former</a:t>
            </a:r>
            <a:r>
              <a:rPr lang="de-AT" sz="3200" b="1" dirty="0">
                <a:solidFill>
                  <a:srgbClr val="7030A0"/>
                </a:solidFill>
              </a:rPr>
              <a:t> Chancellor Ms. </a:t>
            </a:r>
            <a:r>
              <a:rPr lang="de-AT" sz="3200" b="1" dirty="0" err="1">
                <a:solidFill>
                  <a:srgbClr val="7030A0"/>
                </a:solidFill>
              </a:rPr>
              <a:t>Bierlein</a:t>
            </a:r>
            <a:r>
              <a:rPr lang="de-AT" sz="3200" b="1" dirty="0">
                <a:solidFill>
                  <a:srgbClr val="7030A0"/>
                </a:solidFill>
              </a:rPr>
              <a:t>, </a:t>
            </a:r>
            <a:r>
              <a:rPr lang="de-AT" sz="3200" b="1" dirty="0" err="1">
                <a:solidFill>
                  <a:srgbClr val="7030A0"/>
                </a:solidFill>
              </a:rPr>
              <a:t>guests</a:t>
            </a:r>
            <a:r>
              <a:rPr lang="de-AT" sz="3200" b="1" dirty="0">
                <a:solidFill>
                  <a:srgbClr val="7030A0"/>
                </a:solidFill>
              </a:rPr>
              <a:t> of President of </a:t>
            </a:r>
            <a:r>
              <a:rPr lang="de-AT" sz="3200" b="1" dirty="0" err="1">
                <a:solidFill>
                  <a:srgbClr val="7030A0"/>
                </a:solidFill>
              </a:rPr>
              <a:t>the</a:t>
            </a:r>
            <a:r>
              <a:rPr lang="de-AT" sz="3200" b="1" dirty="0">
                <a:solidFill>
                  <a:srgbClr val="7030A0"/>
                </a:solidFill>
              </a:rPr>
              <a:t> National Council, Mr. Wolfgang </a:t>
            </a:r>
            <a:r>
              <a:rPr lang="de-AT" sz="3200" b="1" dirty="0" err="1">
                <a:solidFill>
                  <a:srgbClr val="7030A0"/>
                </a:solidFill>
              </a:rPr>
              <a:t>Sobotka</a:t>
            </a:r>
            <a:r>
              <a:rPr lang="de-AT" sz="3200" b="1" dirty="0">
                <a:solidFill>
                  <a:srgbClr val="7030A0"/>
                </a:solidFill>
              </a:rPr>
              <a:t>, at #PurpleLightUp 2019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3554"/>
            <a:ext cx="6527007" cy="435133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27" y="1843554"/>
            <a:ext cx="2915373" cy="43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#</a:t>
            </a:r>
            <a:r>
              <a:rPr lang="de-AT" sz="4000" b="1" dirty="0">
                <a:solidFill>
                  <a:srgbClr val="7030A0"/>
                </a:solidFill>
              </a:rPr>
              <a:t>PurpleLightUp 2019: </a:t>
            </a:r>
            <a:r>
              <a:rPr lang="de-AT" sz="4000" b="1" dirty="0" err="1">
                <a:solidFill>
                  <a:srgbClr val="7030A0"/>
                </a:solidFill>
              </a:rPr>
              <a:t>many</a:t>
            </a:r>
            <a:r>
              <a:rPr lang="de-AT" sz="4000" b="1" dirty="0">
                <a:solidFill>
                  <a:srgbClr val="7030A0"/>
                </a:solidFill>
              </a:rPr>
              <a:t> </a:t>
            </a:r>
            <a:r>
              <a:rPr lang="de-AT" sz="4000" b="1" dirty="0" err="1">
                <a:solidFill>
                  <a:srgbClr val="7030A0"/>
                </a:solidFill>
              </a:rPr>
              <a:t>guests</a:t>
            </a:r>
            <a:r>
              <a:rPr lang="de-AT" sz="4000" b="1" dirty="0">
                <a:solidFill>
                  <a:srgbClr val="7030A0"/>
                </a:solidFill>
              </a:rPr>
              <a:t>, </a:t>
            </a:r>
            <a:r>
              <a:rPr lang="de-AT" sz="4000" b="1" dirty="0" err="1">
                <a:solidFill>
                  <a:srgbClr val="7030A0"/>
                </a:solidFill>
              </a:rPr>
              <a:t>including</a:t>
            </a:r>
            <a:r>
              <a:rPr lang="de-AT" sz="4000" b="1" dirty="0">
                <a:solidFill>
                  <a:srgbClr val="7030A0"/>
                </a:solidFill>
              </a:rPr>
              <a:t> </a:t>
            </a:r>
            <a:r>
              <a:rPr lang="de-AT" sz="4000" b="1" dirty="0" err="1">
                <a:solidFill>
                  <a:srgbClr val="7030A0"/>
                </a:solidFill>
              </a:rPr>
              <a:t>senior</a:t>
            </a:r>
            <a:r>
              <a:rPr lang="de-AT" sz="4000" b="1" dirty="0">
                <a:solidFill>
                  <a:srgbClr val="7030A0"/>
                </a:solidFill>
              </a:rPr>
              <a:t> </a:t>
            </a:r>
            <a:r>
              <a:rPr lang="de-AT" sz="4000" b="1" dirty="0" err="1">
                <a:solidFill>
                  <a:srgbClr val="7030A0"/>
                </a:solidFill>
              </a:rPr>
              <a:t>business</a:t>
            </a:r>
            <a:r>
              <a:rPr lang="de-AT" sz="4000" b="1" dirty="0">
                <a:solidFill>
                  <a:srgbClr val="7030A0"/>
                </a:solidFill>
              </a:rPr>
              <a:t> </a:t>
            </a:r>
            <a:r>
              <a:rPr lang="de-AT" sz="4000" b="1" dirty="0" err="1">
                <a:solidFill>
                  <a:srgbClr val="7030A0"/>
                </a:solidFill>
              </a:rPr>
              <a:t>leaders</a:t>
            </a:r>
            <a:r>
              <a:rPr lang="de-AT" sz="4000" b="1" dirty="0">
                <a:solidFill>
                  <a:srgbClr val="7030A0"/>
                </a:solidFill>
              </a:rPr>
              <a:t>, </a:t>
            </a:r>
            <a:r>
              <a:rPr lang="de-AT" sz="4000" b="1" dirty="0" err="1">
                <a:solidFill>
                  <a:srgbClr val="7030A0"/>
                </a:solidFill>
              </a:rPr>
              <a:t>leaders</a:t>
            </a:r>
            <a:r>
              <a:rPr lang="de-AT" sz="4000" b="1" dirty="0">
                <a:solidFill>
                  <a:srgbClr val="7030A0"/>
                </a:solidFill>
              </a:rPr>
              <a:t> </a:t>
            </a:r>
            <a:r>
              <a:rPr lang="de-AT" sz="4000" b="1" dirty="0" err="1">
                <a:solidFill>
                  <a:srgbClr val="7030A0"/>
                </a:solidFill>
              </a:rPr>
              <a:t>with</a:t>
            </a:r>
            <a:r>
              <a:rPr lang="de-AT" sz="4000" b="1" dirty="0">
                <a:solidFill>
                  <a:srgbClr val="7030A0"/>
                </a:solidFill>
              </a:rPr>
              <a:t> disabilties, </a:t>
            </a:r>
            <a:r>
              <a:rPr lang="de-AT" sz="4000" b="1" dirty="0" err="1">
                <a:solidFill>
                  <a:srgbClr val="7030A0"/>
                </a:solidFill>
              </a:rPr>
              <a:t>public</a:t>
            </a:r>
            <a:r>
              <a:rPr lang="de-AT" sz="4000" b="1" dirty="0">
                <a:solidFill>
                  <a:srgbClr val="7030A0"/>
                </a:solidFill>
              </a:rPr>
              <a:t> authorities, </a:t>
            </a:r>
            <a:r>
              <a:rPr lang="de-AT" sz="4000" b="1" dirty="0" err="1">
                <a:solidFill>
                  <a:srgbClr val="7030A0"/>
                </a:solidFill>
              </a:rPr>
              <a:t>and</a:t>
            </a:r>
            <a:r>
              <a:rPr lang="de-AT" sz="4000" b="1" dirty="0">
                <a:solidFill>
                  <a:srgbClr val="7030A0"/>
                </a:solidFill>
              </a:rPr>
              <a:t> </a:t>
            </a:r>
            <a:r>
              <a:rPr lang="de-AT" sz="4000" b="1" dirty="0" err="1">
                <a:solidFill>
                  <a:srgbClr val="7030A0"/>
                </a:solidFill>
              </a:rPr>
              <a:t>civil</a:t>
            </a:r>
            <a:r>
              <a:rPr lang="de-AT" sz="4000" b="1" dirty="0">
                <a:solidFill>
                  <a:srgbClr val="7030A0"/>
                </a:solidFill>
              </a:rPr>
              <a:t> </a:t>
            </a:r>
            <a:r>
              <a:rPr lang="de-AT" sz="4000" b="1" dirty="0" err="1">
                <a:solidFill>
                  <a:srgbClr val="7030A0"/>
                </a:solidFill>
              </a:rPr>
              <a:t>society</a:t>
            </a:r>
            <a:r>
              <a:rPr lang="de-AT" sz="4000" b="1" dirty="0">
                <a:solidFill>
                  <a:srgbClr val="7030A0"/>
                </a:solidFill>
              </a:rPr>
              <a:t>…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3731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482" y="5442324"/>
            <a:ext cx="10515600" cy="1325563"/>
          </a:xfrm>
        </p:spPr>
        <p:txBody>
          <a:bodyPr/>
          <a:lstStyle/>
          <a:p>
            <a:r>
              <a:rPr lang="de-AT" dirty="0"/>
              <a:t>…. </a:t>
            </a:r>
            <a:r>
              <a:rPr lang="de-AT" b="1" dirty="0" err="1">
                <a:solidFill>
                  <a:srgbClr val="7030A0"/>
                </a:solidFill>
              </a:rPr>
              <a:t>purple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illuminated</a:t>
            </a:r>
            <a:r>
              <a:rPr lang="de-AT" b="1" dirty="0">
                <a:solidFill>
                  <a:srgbClr val="7030A0"/>
                </a:solidFill>
              </a:rPr>
              <a:t> Parliament!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520439"/>
            <a:ext cx="5322720" cy="3553199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82" y="2294770"/>
            <a:ext cx="5329518" cy="355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9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7030A0"/>
                </a:solidFill>
              </a:rPr>
              <a:t>Parliament was </a:t>
            </a:r>
            <a:r>
              <a:rPr lang="de-AT" b="1" dirty="0" err="1">
                <a:solidFill>
                  <a:srgbClr val="7030A0"/>
                </a:solidFill>
              </a:rPr>
              <a:t>only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one</a:t>
            </a:r>
            <a:r>
              <a:rPr lang="de-AT" b="1" dirty="0">
                <a:solidFill>
                  <a:srgbClr val="7030A0"/>
                </a:solidFill>
              </a:rPr>
              <a:t> of </a:t>
            </a:r>
            <a:r>
              <a:rPr lang="de-AT" b="1" dirty="0" err="1">
                <a:solidFill>
                  <a:srgbClr val="7030A0"/>
                </a:solidFill>
              </a:rPr>
              <a:t>many</a:t>
            </a:r>
            <a:r>
              <a:rPr lang="de-AT" b="1" dirty="0">
                <a:solidFill>
                  <a:srgbClr val="7030A0"/>
                </a:solidFill>
              </a:rPr>
              <a:t> illuminated buildings in Vienna, December 2020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73" y="1825625"/>
            <a:ext cx="6540853" cy="4351338"/>
          </a:xfrm>
        </p:spPr>
      </p:pic>
    </p:spTree>
    <p:extLst>
      <p:ext uri="{BB962C8B-B14F-4D97-AF65-F5344CB8AC3E}">
        <p14:creationId xmlns:p14="http://schemas.microsoft.com/office/powerpoint/2010/main" val="422932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>
                <a:solidFill>
                  <a:srgbClr val="7030A0"/>
                </a:solidFill>
              </a:rPr>
              <a:t>UNIQA Tower at Donaukanal, </a:t>
            </a:r>
            <a:r>
              <a:rPr lang="de-AT" b="1" dirty="0" err="1">
                <a:solidFill>
                  <a:srgbClr val="7030A0"/>
                </a:solidFill>
              </a:rPr>
              <a:t>Uniqa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is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one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of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Austria‘s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largest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financial</a:t>
            </a:r>
            <a:r>
              <a:rPr lang="de-AT" b="1" dirty="0">
                <a:solidFill>
                  <a:srgbClr val="7030A0"/>
                </a:solidFill>
              </a:rPr>
              <a:t> </a:t>
            </a:r>
            <a:r>
              <a:rPr lang="de-AT" b="1" dirty="0" err="1">
                <a:solidFill>
                  <a:srgbClr val="7030A0"/>
                </a:solidFill>
              </a:rPr>
              <a:t>institutions</a:t>
            </a:r>
            <a:r>
              <a:rPr lang="de-AT" dirty="0"/>
              <a:t>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7173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91DB424A5314BBFF0176FF81146F6" ma:contentTypeVersion="10" ma:contentTypeDescription="Create a new document." ma:contentTypeScope="" ma:versionID="2643f8c68bdbb8f8494377dd94c8a64d">
  <xsd:schema xmlns:xsd="http://www.w3.org/2001/XMLSchema" xmlns:xs="http://www.w3.org/2001/XMLSchema" xmlns:p="http://schemas.microsoft.com/office/2006/metadata/properties" xmlns:ns2="6181f0a9-ca81-4085-a8ba-b630f4a9140e" targetNamespace="http://schemas.microsoft.com/office/2006/metadata/properties" ma:root="true" ma:fieldsID="60db1a55abefa0ab36c9a5c00c92d1e4" ns2:_="">
    <xsd:import namespace="6181f0a9-ca81-4085-a8ba-b630f4a91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1f0a9-ca81-4085-a8ba-b630f4a91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840CC4-7D80-49AE-8958-AC59C48A6FED}"/>
</file>

<file path=customXml/itemProps2.xml><?xml version="1.0" encoding="utf-8"?>
<ds:datastoreItem xmlns:ds="http://schemas.openxmlformats.org/officeDocument/2006/customXml" ds:itemID="{35BB78E7-5A42-45CC-903F-47E18D2D0460}"/>
</file>

<file path=customXml/itemProps3.xml><?xml version="1.0" encoding="utf-8"?>
<ds:datastoreItem xmlns:ds="http://schemas.openxmlformats.org/officeDocument/2006/customXml" ds:itemID="{DE95C601-1B0D-4A5B-A284-A5D2D0937A65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597</Words>
  <Application>Microsoft Office PowerPoint</Application>
  <PresentationFormat>Widescreen</PresentationFormat>
  <Paragraphs>65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Symbol</vt:lpstr>
      <vt:lpstr>Office</vt:lpstr>
      <vt:lpstr>Introduction  to PLU</vt:lpstr>
      <vt:lpstr>Parliament of Austria</vt:lpstr>
      <vt:lpstr>We participate because</vt:lpstr>
      <vt:lpstr>We participate because</vt:lpstr>
      <vt:lpstr>Former President of the Federal Council Mr. Bader &amp; former Chancellor Ms. Bierlein, guests of President of the National Council, Mr. Wolfgang Sobotka, at #PurpleLightUp 2019</vt:lpstr>
      <vt:lpstr>#PurpleLightUp 2019: many guests, including senior business leaders, leaders with disabilties, public authorities, and civil society…</vt:lpstr>
      <vt:lpstr>…. purple illuminated Parliament!</vt:lpstr>
      <vt:lpstr>Parliament was only one of many illuminated buildings in Vienna, December 2020</vt:lpstr>
      <vt:lpstr>UNIQA Tower at Donaukanal, Uniqa is one of Austria‘s largest financial institutions.</vt:lpstr>
      <vt:lpstr> Federal Ministry of National Defence  </vt:lpstr>
      <vt:lpstr>We also partner with the Zero Project of the Essl Foundation…Martin Essl is himself an enthusiastic supporter  of the #PurpleLightUp movement!</vt:lpstr>
      <vt:lpstr>The impact of our participation in #PurpleLightUp  </vt:lpstr>
      <vt:lpstr>Our plans for the future</vt:lpstr>
      <vt:lpstr>  </vt:lpstr>
    </vt:vector>
  </TitlesOfParts>
  <Company>Parlamentsdirektion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 of Austria</dc:title>
  <dc:creator>Dorfstetter Nikolaus</dc:creator>
  <cp:lastModifiedBy>Graeme Moffat - HSBC</cp:lastModifiedBy>
  <cp:revision>29</cp:revision>
  <dcterms:created xsi:type="dcterms:W3CDTF">2021-07-26T10:21:58Z</dcterms:created>
  <dcterms:modified xsi:type="dcterms:W3CDTF">2021-11-23T12:48:41Z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0x010100E0E91DB424A5314BBFF0176FF81146F6</vt:lpwstr>
  </property>
</Properties>
</file>